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59DB92D-7CD2-E98A-752A-63C2F8517ACD}" v="3" dt="2025-09-28T20:32:25.35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ABE625-F377-49BE-92EE-83F3EA688AF4}" type="datetimeFigureOut">
              <a:t>9/28/2025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7DBB1A-4FF8-4DE1-A9EF-1AC1C2776515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30854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gc6f8954bc_0_9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" name="Google Shape;60;gc6f8954bc_0_9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9/28/2025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9/28/2025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9/28/2025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9/28/2025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0E0E3"/>
        </a:solidFill>
        <a:effectLst/>
      </p:bgPr>
    </p:bg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3"/>
          <p:cNvSpPr txBox="1">
            <a:spLocks noGrp="1"/>
          </p:cNvSpPr>
          <p:nvPr>
            <p:ph type="title"/>
          </p:nvPr>
        </p:nvSpPr>
        <p:spPr>
          <a:xfrm>
            <a:off x="1697467" y="444633"/>
            <a:ext cx="8619200" cy="374400"/>
          </a:xfrm>
          <a:prstGeom prst="rect">
            <a:avLst/>
          </a:prstGeom>
        </p:spPr>
        <p:txBody>
          <a:bodyPr spcFirstLastPara="1" wrap="square" lIns="121900" tIns="121900" rIns="121900" bIns="121900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r>
              <a:rPr lang="en" sz="3200" b="1" dirty="0">
                <a:latin typeface="Gloria Hallelujah"/>
                <a:ea typeface="Gloria Hallelujah"/>
                <a:cs typeface="Gloria Hallelujah"/>
                <a:sym typeface="Gloria Hallelujah"/>
              </a:rPr>
              <a:t>WEEK OF: SEPT. 29, 2025 </a:t>
            </a:r>
            <a:endParaRPr sz="3200" b="1" dirty="0">
              <a:latin typeface="Gloria Hallelujah"/>
              <a:ea typeface="Gloria Hallelujah"/>
              <a:cs typeface="Gloria Hallelujah"/>
              <a:sym typeface="Gloria Hallelujah"/>
            </a:endParaRPr>
          </a:p>
        </p:txBody>
      </p:sp>
      <p:grpSp>
        <p:nvGrpSpPr>
          <p:cNvPr id="63" name="Google Shape;63;p13"/>
          <p:cNvGrpSpPr/>
          <p:nvPr/>
        </p:nvGrpSpPr>
        <p:grpSpPr>
          <a:xfrm>
            <a:off x="261214" y="707175"/>
            <a:ext cx="3731343" cy="2827005"/>
            <a:chOff x="437825" y="1568589"/>
            <a:chExt cx="2685450" cy="3086700"/>
          </a:xfrm>
        </p:grpSpPr>
        <p:sp>
          <p:nvSpPr>
            <p:cNvPr id="64" name="Google Shape;64;p13"/>
            <p:cNvSpPr/>
            <p:nvPr/>
          </p:nvSpPr>
          <p:spPr>
            <a:xfrm>
              <a:off x="440075" y="1568589"/>
              <a:ext cx="2683200" cy="3086700"/>
            </a:xfrm>
            <a:prstGeom prst="rect">
              <a:avLst/>
            </a:prstGeom>
            <a:noFill/>
            <a:ln w="381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89">
                <a:solidFill>
                  <a:schemeClr val="dk1"/>
                </a:solidFill>
              </a:endParaRPr>
            </a:p>
          </p:txBody>
        </p:sp>
        <p:sp>
          <p:nvSpPr>
            <p:cNvPr id="65" name="Google Shape;65;p13"/>
            <p:cNvSpPr txBox="1"/>
            <p:nvPr/>
          </p:nvSpPr>
          <p:spPr>
            <a:xfrm>
              <a:off x="437825" y="1568589"/>
              <a:ext cx="2683200" cy="411900"/>
            </a:xfrm>
            <a:prstGeom prst="rect">
              <a:avLst/>
            </a:prstGeom>
            <a:solidFill>
              <a:srgbClr val="FFFF00"/>
            </a:solidFill>
            <a:ln w="381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89">
                <a:solidFill>
                  <a:schemeClr val="dk1"/>
                </a:solidFill>
              </a:endParaRPr>
            </a:p>
          </p:txBody>
        </p:sp>
      </p:grpSp>
      <p:sp>
        <p:nvSpPr>
          <p:cNvPr id="66" name="Google Shape;66;p13"/>
          <p:cNvSpPr txBox="1">
            <a:spLocks noGrp="1"/>
          </p:cNvSpPr>
          <p:nvPr>
            <p:ph type="body" idx="4294967295"/>
          </p:nvPr>
        </p:nvSpPr>
        <p:spPr>
          <a:xfrm>
            <a:off x="420747" y="608367"/>
            <a:ext cx="3451600" cy="3772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Fredoka One"/>
                <a:ea typeface="Fredoka One"/>
                <a:cs typeface="Fredoka One"/>
                <a:sym typeface="Fredoka One"/>
              </a:rPr>
              <a:t>ELA</a:t>
            </a:r>
            <a:endParaRPr>
              <a:latin typeface="Fredoka One"/>
              <a:ea typeface="Fredoka One"/>
              <a:cs typeface="Fredoka One"/>
              <a:sym typeface="Fredoka One"/>
            </a:endParaRPr>
          </a:p>
        </p:txBody>
      </p:sp>
      <p:sp>
        <p:nvSpPr>
          <p:cNvPr id="67" name="Google Shape;67;p13"/>
          <p:cNvSpPr txBox="1">
            <a:spLocks noGrp="1"/>
          </p:cNvSpPr>
          <p:nvPr>
            <p:ph type="body" idx="4294967295"/>
          </p:nvPr>
        </p:nvSpPr>
        <p:spPr>
          <a:xfrm>
            <a:off x="257617" y="1070945"/>
            <a:ext cx="3739169" cy="23480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indent="0">
              <a:buNone/>
            </a:pPr>
            <a:r>
              <a:rPr lang="en" sz="1400" b="1" dirty="0">
                <a:ea typeface="Comfortaa"/>
                <a:sym typeface="Comfortaa"/>
              </a:rPr>
              <a:t>RL.3.1 - </a:t>
            </a:r>
            <a:r>
              <a:rPr lang="en" sz="1100" dirty="0">
                <a:ea typeface="Comfortaa"/>
                <a:sym typeface="Comfortaa"/>
              </a:rPr>
              <a:t>Ask and answer questions to demonstrate understanding of a text, referring explicitly to the text as a basis for the answers.</a:t>
            </a:r>
            <a:endParaRPr lang="en" sz="1100"/>
          </a:p>
          <a:p>
            <a:pPr marL="0" indent="0">
              <a:spcBef>
                <a:spcPts val="1067"/>
              </a:spcBef>
              <a:buNone/>
            </a:pPr>
            <a:r>
              <a:rPr lang="en" sz="1600" b="1" dirty="0">
                <a:latin typeface="Calibri"/>
                <a:ea typeface="Comfortaa"/>
                <a:cs typeface="Comfortaa"/>
                <a:sym typeface="Comfortaa"/>
              </a:rPr>
              <a:t>Phonics: </a:t>
            </a:r>
            <a:r>
              <a:rPr lang="en" sz="1600" dirty="0">
                <a:latin typeface="Calibri"/>
                <a:ea typeface="Comfortaa"/>
                <a:cs typeface="Comfortaa"/>
                <a:sym typeface="Comfortaa"/>
              </a:rPr>
              <a:t>r-controlled vowels ("</a:t>
            </a:r>
            <a:r>
              <a:rPr lang="en" sz="1600" dirty="0" err="1">
                <a:latin typeface="Calibri"/>
                <a:ea typeface="Comfortaa"/>
                <a:cs typeface="Comfortaa"/>
                <a:sym typeface="Comfortaa"/>
              </a:rPr>
              <a:t>ar</a:t>
            </a:r>
            <a:r>
              <a:rPr lang="en" sz="1600" dirty="0">
                <a:latin typeface="Calibri"/>
                <a:ea typeface="Comfortaa"/>
                <a:cs typeface="Comfortaa"/>
                <a:sym typeface="Comfortaa"/>
              </a:rPr>
              <a:t>" and "or") </a:t>
            </a:r>
            <a:endParaRPr lang="en" sz="1600" dirty="0">
              <a:latin typeface="Calibri"/>
              <a:ea typeface="Comfortaa"/>
            </a:endParaRPr>
          </a:p>
          <a:p>
            <a:pPr marL="0" indent="0">
              <a:spcBef>
                <a:spcPts val="1067"/>
              </a:spcBef>
              <a:buNone/>
            </a:pPr>
            <a:r>
              <a:rPr lang="en" sz="1200" b="1" dirty="0">
                <a:latin typeface="Calibri"/>
                <a:ea typeface="Comfortaa"/>
                <a:cs typeface="Comfortaa"/>
                <a:sym typeface="Comfortaa"/>
              </a:rPr>
              <a:t> </a:t>
            </a:r>
            <a:r>
              <a:rPr lang="en" sz="1600" b="1" dirty="0">
                <a:latin typeface="Calibri"/>
                <a:ea typeface="Comfortaa"/>
                <a:cs typeface="Comfortaa"/>
                <a:sym typeface="Comfortaa"/>
              </a:rPr>
              <a:t>Grammar- </a:t>
            </a:r>
            <a:r>
              <a:rPr lang="en" sz="1600" dirty="0">
                <a:latin typeface="Calibri"/>
                <a:ea typeface="Comfortaa"/>
                <a:cs typeface="Comfortaa"/>
                <a:sym typeface="Comfortaa"/>
              </a:rPr>
              <a:t>Subject-verb agreement (present tense) </a:t>
            </a:r>
            <a:endParaRPr lang="en" sz="1600">
              <a:latin typeface="Calibri"/>
              <a:ea typeface="Comfortaa"/>
              <a:cs typeface="Comfortaa"/>
            </a:endParaRPr>
          </a:p>
          <a:p>
            <a:pPr marL="0" indent="0">
              <a:spcBef>
                <a:spcPts val="1067"/>
              </a:spcBef>
              <a:buNone/>
            </a:pPr>
            <a:endParaRPr lang="en" sz="1050" b="1">
              <a:latin typeface="Comfortaa"/>
            </a:endParaRPr>
          </a:p>
          <a:p>
            <a:pPr marL="0" indent="0">
              <a:spcBef>
                <a:spcPts val="1067"/>
              </a:spcBef>
              <a:spcAft>
                <a:spcPts val="1067"/>
              </a:spcAft>
              <a:buNone/>
            </a:pPr>
            <a:endParaRPr lang="en-US" sz="1867"/>
          </a:p>
        </p:txBody>
      </p:sp>
      <p:grpSp>
        <p:nvGrpSpPr>
          <p:cNvPr id="68" name="Google Shape;68;p13"/>
          <p:cNvGrpSpPr/>
          <p:nvPr/>
        </p:nvGrpSpPr>
        <p:grpSpPr>
          <a:xfrm>
            <a:off x="4141405" y="707175"/>
            <a:ext cx="3728217" cy="2827005"/>
            <a:chOff x="3230400" y="1568589"/>
            <a:chExt cx="2683200" cy="3086700"/>
          </a:xfrm>
        </p:grpSpPr>
        <p:sp>
          <p:nvSpPr>
            <p:cNvPr id="69" name="Google Shape;69;p13"/>
            <p:cNvSpPr/>
            <p:nvPr/>
          </p:nvSpPr>
          <p:spPr>
            <a:xfrm>
              <a:off x="3230400" y="1568589"/>
              <a:ext cx="2683200" cy="3086700"/>
            </a:xfrm>
            <a:prstGeom prst="rect">
              <a:avLst/>
            </a:prstGeom>
            <a:noFill/>
            <a:ln w="381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endParaRPr lang="en-US" sz="1100"/>
            </a:p>
            <a:p>
              <a:endParaRPr lang="en-US" sz="1100"/>
            </a:p>
            <a:p>
              <a:endParaRPr lang="en-US" sz="1100"/>
            </a:p>
            <a:p>
              <a:endParaRPr lang="en-US" sz="1100"/>
            </a:p>
            <a:p>
              <a:r>
                <a:rPr lang="en-US" sz="1100"/>
                <a:t>  </a:t>
              </a:r>
            </a:p>
          </p:txBody>
        </p:sp>
        <p:sp>
          <p:nvSpPr>
            <p:cNvPr id="70" name="Google Shape;70;p13"/>
            <p:cNvSpPr txBox="1"/>
            <p:nvPr/>
          </p:nvSpPr>
          <p:spPr>
            <a:xfrm>
              <a:off x="3230400" y="1568600"/>
              <a:ext cx="2683200" cy="411900"/>
            </a:xfrm>
            <a:prstGeom prst="rect">
              <a:avLst/>
            </a:prstGeom>
            <a:solidFill>
              <a:srgbClr val="FF9900"/>
            </a:solidFill>
            <a:ln w="381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89"/>
            </a:p>
          </p:txBody>
        </p:sp>
      </p:grpSp>
      <p:sp>
        <p:nvSpPr>
          <p:cNvPr id="71" name="Google Shape;71;p13"/>
          <p:cNvSpPr txBox="1">
            <a:spLocks noGrp="1"/>
          </p:cNvSpPr>
          <p:nvPr>
            <p:ph type="body" idx="4294967295"/>
          </p:nvPr>
        </p:nvSpPr>
        <p:spPr>
          <a:xfrm>
            <a:off x="4281287" y="608367"/>
            <a:ext cx="3451600" cy="3772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Fredoka One"/>
                <a:ea typeface="Fredoka One"/>
                <a:cs typeface="Fredoka One"/>
                <a:sym typeface="Fredoka One"/>
              </a:rPr>
              <a:t>MATH</a:t>
            </a:r>
            <a:endParaRPr>
              <a:latin typeface="Fredoka One"/>
              <a:ea typeface="Fredoka One"/>
              <a:cs typeface="Fredoka One"/>
              <a:sym typeface="Fredoka One"/>
            </a:endParaRPr>
          </a:p>
        </p:txBody>
      </p:sp>
      <p:sp>
        <p:nvSpPr>
          <p:cNvPr id="72" name="Google Shape;72;p13"/>
          <p:cNvSpPr txBox="1">
            <a:spLocks noGrp="1"/>
          </p:cNvSpPr>
          <p:nvPr>
            <p:ph type="body" idx="4294967295"/>
          </p:nvPr>
        </p:nvSpPr>
        <p:spPr>
          <a:xfrm>
            <a:off x="4142502" y="1034619"/>
            <a:ext cx="3727165" cy="2394381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indent="0">
              <a:buNone/>
            </a:pPr>
            <a:r>
              <a:rPr lang="en" sz="1200" b="1" dirty="0">
                <a:solidFill>
                  <a:schemeClr val="accent5">
                    <a:lumMod val="49000"/>
                  </a:schemeClr>
                </a:solidFill>
              </a:rPr>
              <a:t>Topic 4 Cont.: Use Multiplication to Divide – Fact Families</a:t>
            </a:r>
            <a:br>
              <a:rPr lang="en" sz="1200" b="1" dirty="0"/>
            </a:br>
            <a:r>
              <a:rPr lang="en" sz="1200" b="1" dirty="0">
                <a:solidFill>
                  <a:schemeClr val="accent5">
                    <a:lumMod val="49000"/>
                  </a:schemeClr>
                </a:solidFill>
              </a:rPr>
              <a:t>Students will:</a:t>
            </a:r>
            <a:br>
              <a:rPr lang="en" sz="1200" b="1" dirty="0"/>
            </a:br>
            <a:r>
              <a:rPr lang="en" sz="1200" b="1" dirty="0">
                <a:solidFill>
                  <a:schemeClr val="accent5">
                    <a:lumMod val="49000"/>
                  </a:schemeClr>
                </a:solidFill>
              </a:rPr>
              <a:t>• Solve multiplication and division word problems.</a:t>
            </a:r>
            <a:endParaRPr lang="en-US" sz="1850" b="1" dirty="0">
              <a:solidFill>
                <a:schemeClr val="accent5">
                  <a:lumMod val="49000"/>
                </a:schemeClr>
              </a:solidFill>
            </a:endParaRPr>
          </a:p>
          <a:p>
            <a:pPr marL="0" indent="0">
              <a:buNone/>
            </a:pPr>
            <a:r>
              <a:rPr lang="en" sz="1200" b="1" dirty="0"/>
              <a:t>Explain patterns for even and odd numbers. </a:t>
            </a:r>
            <a:br>
              <a:rPr lang="en" sz="1200" b="1" dirty="0"/>
            </a:br>
            <a:r>
              <a:rPr lang="en" sz="1200" b="1">
                <a:solidFill>
                  <a:schemeClr val="accent5">
                    <a:lumMod val="49000"/>
                  </a:schemeClr>
                </a:solidFill>
              </a:rPr>
              <a:t>• Connect multiplication and division as inverse operations (opposites)</a:t>
            </a:r>
            <a:br>
              <a:rPr lang="en" sz="1200" b="1" dirty="0"/>
            </a:br>
            <a:endParaRPr lang="en" sz="1200" b="1">
              <a:solidFill>
                <a:schemeClr val="accent5">
                  <a:lumMod val="49000"/>
                </a:schemeClr>
              </a:solidFill>
            </a:endParaRPr>
          </a:p>
          <a:p>
            <a:pPr marL="0" indent="0">
              <a:buNone/>
            </a:pPr>
            <a:r>
              <a:rPr lang="en" sz="1400" b="1" dirty="0">
                <a:latin typeface="Times New Roman"/>
                <a:ea typeface="Comfortaa"/>
                <a:cs typeface="Times New Roman"/>
              </a:rPr>
              <a:t>Homework is due on Friday!</a:t>
            </a:r>
          </a:p>
          <a:p>
            <a:pPr marL="0" indent="0">
              <a:spcBef>
                <a:spcPts val="1067"/>
              </a:spcBef>
              <a:spcAft>
                <a:spcPts val="1067"/>
              </a:spcAft>
              <a:buNone/>
            </a:pPr>
            <a:endParaRPr lang="en-US" sz="1333">
              <a:latin typeface="Comfortaa"/>
              <a:ea typeface="Comfortaa"/>
              <a:cs typeface="Comfortaa"/>
            </a:endParaRPr>
          </a:p>
        </p:txBody>
      </p:sp>
      <p:grpSp>
        <p:nvGrpSpPr>
          <p:cNvPr id="73" name="Google Shape;73;p13"/>
          <p:cNvGrpSpPr/>
          <p:nvPr/>
        </p:nvGrpSpPr>
        <p:grpSpPr>
          <a:xfrm>
            <a:off x="8021594" y="707175"/>
            <a:ext cx="3731343" cy="2827005"/>
            <a:chOff x="6022975" y="1568589"/>
            <a:chExt cx="2685450" cy="3086700"/>
          </a:xfrm>
        </p:grpSpPr>
        <p:sp>
          <p:nvSpPr>
            <p:cNvPr id="74" name="Google Shape;74;p13"/>
            <p:cNvSpPr/>
            <p:nvPr/>
          </p:nvSpPr>
          <p:spPr>
            <a:xfrm>
              <a:off x="6022975" y="1568589"/>
              <a:ext cx="2683200" cy="3086700"/>
            </a:xfrm>
            <a:prstGeom prst="rect">
              <a:avLst/>
            </a:prstGeom>
            <a:noFill/>
            <a:ln w="381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89"/>
            </a:p>
          </p:txBody>
        </p:sp>
        <p:sp>
          <p:nvSpPr>
            <p:cNvPr id="75" name="Google Shape;75;p13"/>
            <p:cNvSpPr txBox="1"/>
            <p:nvPr/>
          </p:nvSpPr>
          <p:spPr>
            <a:xfrm>
              <a:off x="6025225" y="1568600"/>
              <a:ext cx="2683200" cy="411900"/>
            </a:xfrm>
            <a:prstGeom prst="rect">
              <a:avLst/>
            </a:prstGeom>
            <a:solidFill>
              <a:srgbClr val="6AA84F"/>
            </a:solidFill>
            <a:ln w="381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89"/>
            </a:p>
          </p:txBody>
        </p:sp>
      </p:grpSp>
      <p:sp>
        <p:nvSpPr>
          <p:cNvPr id="76" name="Google Shape;76;p13"/>
          <p:cNvSpPr txBox="1">
            <a:spLocks noGrp="1"/>
          </p:cNvSpPr>
          <p:nvPr>
            <p:ph type="body" idx="4294967295"/>
          </p:nvPr>
        </p:nvSpPr>
        <p:spPr>
          <a:xfrm>
            <a:off x="8138693" y="608367"/>
            <a:ext cx="3451600" cy="3772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67">
                <a:latin typeface="Fredoka One"/>
                <a:ea typeface="Fredoka One"/>
                <a:cs typeface="Fredoka One"/>
                <a:sym typeface="Fredoka One"/>
              </a:rPr>
              <a:t>SCIENCE/SOCIAL STUDIES</a:t>
            </a:r>
            <a:endParaRPr sz="1867">
              <a:latin typeface="Fredoka One"/>
              <a:ea typeface="Fredoka One"/>
              <a:cs typeface="Fredoka One"/>
              <a:sym typeface="Fredoka One"/>
            </a:endParaRPr>
          </a:p>
        </p:txBody>
      </p:sp>
      <p:sp>
        <p:nvSpPr>
          <p:cNvPr id="77" name="Google Shape;77;p13"/>
          <p:cNvSpPr txBox="1">
            <a:spLocks noGrp="1"/>
          </p:cNvSpPr>
          <p:nvPr>
            <p:ph type="body" idx="4294967295"/>
          </p:nvPr>
        </p:nvSpPr>
        <p:spPr>
          <a:xfrm>
            <a:off x="8018465" y="1024015"/>
            <a:ext cx="3571828" cy="23480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indent="0">
              <a:buNone/>
            </a:pPr>
            <a:r>
              <a:rPr lang="en" sz="1300" b="1" dirty="0">
                <a:latin typeface="Comfortaa"/>
                <a:ea typeface="Comfortaa"/>
                <a:cs typeface="Comfortaa"/>
                <a:sym typeface="Comfortaa"/>
              </a:rPr>
              <a:t>Sci: </a:t>
            </a:r>
            <a:r>
              <a:rPr lang="en-US" sz="1300" b="1" dirty="0">
                <a:ea typeface="Comfortaa"/>
                <a:sym typeface="Comfortaa"/>
              </a:rPr>
              <a:t>3.PS2.1: </a:t>
            </a:r>
            <a:r>
              <a:rPr lang="en-US" sz="1300" dirty="0">
                <a:ea typeface="Comfortaa"/>
                <a:sym typeface="Comfortaa"/>
              </a:rPr>
              <a:t>Explain cause and effect relationships of forces that cannot be seen including interactions between two objects not in contact with each other (i.e., static electricity, magnetism and gravity).</a:t>
            </a:r>
            <a:endParaRPr lang="en-US" sz="1300" dirty="0">
              <a:ea typeface="Comfortaa"/>
            </a:endParaRPr>
          </a:p>
          <a:p>
            <a:pPr marL="0" indent="0">
              <a:buNone/>
            </a:pPr>
            <a:r>
              <a:rPr lang="en" sz="1600" b="1" dirty="0">
                <a:latin typeface="Comfortaa"/>
                <a:ea typeface="Comfortaa"/>
                <a:cs typeface="Comfortaa"/>
                <a:sym typeface="Comfortaa"/>
              </a:rPr>
              <a:t>SS:  </a:t>
            </a:r>
            <a:r>
              <a:rPr lang="en" sz="1600" dirty="0">
                <a:latin typeface="Comfortaa"/>
                <a:ea typeface="Comfortaa"/>
                <a:cs typeface="Comfortaa"/>
                <a:sym typeface="Comfortaa"/>
              </a:rPr>
              <a:t> Examine major political and physical features on a map and globe.</a:t>
            </a:r>
            <a:r>
              <a:rPr lang="en" sz="1600" dirty="0">
                <a:latin typeface="Comfortaa"/>
                <a:ea typeface="Comfortaa"/>
                <a:cs typeface="Comfortaa"/>
              </a:rPr>
              <a:t>  </a:t>
            </a:r>
          </a:p>
          <a:p>
            <a:pPr marL="0" indent="0">
              <a:buNone/>
            </a:pPr>
            <a:endParaRPr lang="en" sz="1600" b="1" dirty="0">
              <a:latin typeface="Comfortaa"/>
              <a:ea typeface="Comfortaa"/>
              <a:cs typeface="Comfortaa"/>
            </a:endParaRPr>
          </a:p>
        </p:txBody>
      </p:sp>
      <p:sp>
        <p:nvSpPr>
          <p:cNvPr id="78" name="Google Shape;78;p13"/>
          <p:cNvSpPr txBox="1"/>
          <p:nvPr/>
        </p:nvSpPr>
        <p:spPr>
          <a:xfrm>
            <a:off x="372333" y="3747267"/>
            <a:ext cx="5116400" cy="3026800"/>
          </a:xfrm>
          <a:prstGeom prst="rect">
            <a:avLst/>
          </a:prstGeom>
          <a:solidFill>
            <a:srgbClr val="FFF2CC"/>
          </a:solidFill>
          <a:ln w="762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50">
                <a:latin typeface="Fredoka One"/>
                <a:ea typeface="Fredoka One"/>
                <a:cs typeface="Fredoka One"/>
                <a:sym typeface="Fredoka One"/>
              </a:rPr>
              <a:t>UPCOMING EVENTS:</a:t>
            </a:r>
            <a:endParaRPr sz="2450">
              <a:latin typeface="Fredoka One"/>
              <a:ea typeface="Fredoka One"/>
              <a:cs typeface="Fredoka One"/>
              <a:sym typeface="Fredoka One"/>
            </a:endParaRPr>
          </a:p>
          <a:p>
            <a:pPr marL="380365" indent="-380365">
              <a:buAutoNum type="arabicPeriod"/>
            </a:pPr>
            <a:endParaRPr lang="en-US" sz="1600">
              <a:latin typeface="Fredoka One"/>
              <a:ea typeface="Fredoka One"/>
              <a:cs typeface="Fredoka One"/>
            </a:endParaRPr>
          </a:p>
          <a:p>
            <a:pPr marL="186055">
              <a:buSzPts val="1400"/>
            </a:pPr>
            <a:endParaRPr lang="en" sz="1200">
              <a:latin typeface="Comfortaa"/>
              <a:ea typeface="Fredoka One"/>
              <a:cs typeface="Fredoka One"/>
            </a:endParaRPr>
          </a:p>
          <a:p>
            <a:pPr marL="186055">
              <a:buSzPts val="1400"/>
            </a:pPr>
            <a:r>
              <a:rPr lang="en" sz="1200">
                <a:latin typeface="Comfortaa"/>
                <a:ea typeface="Fredoka One"/>
                <a:cs typeface="Fredoka One"/>
              </a:rPr>
              <a:t>Fast Facts Friday</a:t>
            </a:r>
          </a:p>
          <a:p>
            <a:pPr marL="186055">
              <a:buSzPts val="1400"/>
            </a:pPr>
            <a:r>
              <a:rPr lang="en" sz="1200">
                <a:latin typeface="Comfortaa"/>
                <a:ea typeface="Fredoka One"/>
                <a:cs typeface="Fredoka One"/>
              </a:rPr>
              <a:t>ACG Celebration 9/26 10:30- 11:20</a:t>
            </a:r>
            <a:endParaRPr lang="en" sz="1200">
              <a:solidFill>
                <a:srgbClr val="FF0000"/>
              </a:solidFill>
              <a:latin typeface="Comfortaa"/>
              <a:ea typeface="Fredoka One"/>
              <a:cs typeface="Fredoka One"/>
            </a:endParaRPr>
          </a:p>
          <a:p>
            <a:pPr marL="186055">
              <a:buSzPts val="1400"/>
            </a:pPr>
            <a:r>
              <a:rPr lang="en" sz="1400">
                <a:solidFill>
                  <a:srgbClr val="FF0000"/>
                </a:solidFill>
                <a:latin typeface="Comfortaa"/>
                <a:ea typeface="Fredoka One"/>
                <a:cs typeface="Fredoka One"/>
              </a:rPr>
              <a:t>Oct.10  Field trips funds are due</a:t>
            </a:r>
          </a:p>
          <a:p>
            <a:endParaRPr lang="en-US" sz="2489">
              <a:latin typeface="Fredoka One"/>
              <a:ea typeface="Fredoka One"/>
              <a:cs typeface="Fredoka One"/>
            </a:endParaRPr>
          </a:p>
        </p:txBody>
      </p:sp>
      <p:sp>
        <p:nvSpPr>
          <p:cNvPr id="79" name="Google Shape;79;p13"/>
          <p:cNvSpPr txBox="1"/>
          <p:nvPr/>
        </p:nvSpPr>
        <p:spPr>
          <a:xfrm>
            <a:off x="5922133" y="4232567"/>
            <a:ext cx="5830800" cy="2486400"/>
          </a:xfrm>
          <a:prstGeom prst="rect">
            <a:avLst/>
          </a:prstGeom>
          <a:solidFill>
            <a:srgbClr val="FFF2CC"/>
          </a:solidFill>
          <a:ln w="762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50" b="1">
                <a:latin typeface="Fredoka One"/>
                <a:ea typeface="Fredoka One"/>
                <a:cs typeface="Fredoka One"/>
                <a:sym typeface="Fredoka One"/>
              </a:rPr>
              <a:t>REMINDERS:</a:t>
            </a:r>
            <a:endParaRPr sz="2450" b="1">
              <a:latin typeface="Fredoka One"/>
              <a:ea typeface="Fredoka One"/>
              <a:cs typeface="Fredoka One"/>
              <a:sym typeface="Fredoka One"/>
            </a:endParaRPr>
          </a:p>
          <a:p>
            <a:endParaRPr lang="en" sz="1450" b="1">
              <a:latin typeface="Comfortaa"/>
              <a:ea typeface="Comfortaa"/>
              <a:cs typeface="Comfortaa"/>
            </a:endParaRPr>
          </a:p>
          <a:p>
            <a:r>
              <a:rPr lang="en" sz="1450" b="1">
                <a:latin typeface="Comfortaa"/>
                <a:ea typeface="Comfortaa"/>
                <a:cs typeface="Comfortaa"/>
              </a:rPr>
              <a:t>Homework will be given on Monday &amp; is due on Friday.</a:t>
            </a:r>
          </a:p>
          <a:p>
            <a:r>
              <a:rPr lang="en" sz="1450" b="1">
                <a:latin typeface="Comfortaa"/>
                <a:ea typeface="Comfortaa"/>
                <a:cs typeface="Comfortaa"/>
              </a:rPr>
              <a:t>Spelling Test every Friday </a:t>
            </a:r>
          </a:p>
          <a:p>
            <a:endParaRPr lang="en" sz="1467" b="1">
              <a:latin typeface="Comfortaa"/>
              <a:ea typeface="Comfortaa"/>
              <a:cs typeface="Comfortaa"/>
            </a:endParaRPr>
          </a:p>
          <a:p>
            <a:r>
              <a:rPr lang="en" sz="1450" b="1">
                <a:latin typeface="Comfortaa"/>
                <a:ea typeface="Comfortaa"/>
                <a:cs typeface="Comfortaa"/>
              </a:rPr>
              <a:t>Please check Wednesday folders, sign and return the following day!</a:t>
            </a:r>
          </a:p>
          <a:p>
            <a:r>
              <a:rPr lang="en" sz="1300" b="1">
                <a:latin typeface="Comfortaa"/>
                <a:ea typeface="Comfortaa"/>
                <a:cs typeface="Comfortaa"/>
                <a:sym typeface="Comfortaa"/>
              </a:rPr>
              <a:t>THANKS! – Ms. Smith, Mrs. Jones, and Mr. Colley</a:t>
            </a:r>
            <a:endParaRPr sz="1300" b="1">
              <a:latin typeface="Comfortaa"/>
              <a:ea typeface="Comfortaa"/>
              <a:cs typeface="Comfortaa"/>
            </a:endParaRPr>
          </a:p>
        </p:txBody>
      </p:sp>
      <p:pic>
        <p:nvPicPr>
          <p:cNvPr id="80" name="Google Shape;80;p13"/>
          <p:cNvPicPr preferRelativeResize="0"/>
          <p:nvPr/>
        </p:nvPicPr>
        <p:blipFill rotWithShape="1">
          <a:blip r:embed="rId3">
            <a:alphaModFix/>
          </a:blip>
          <a:srcRect t="42558" b="42905"/>
          <a:stretch/>
        </p:blipFill>
        <p:spPr>
          <a:xfrm rot="10800000" flipH="1">
            <a:off x="6459433" y="3577017"/>
            <a:ext cx="4756200" cy="6127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1" name="Google Shape;81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66751" y="5563279"/>
            <a:ext cx="4927567" cy="11557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548045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Application>Microsoft Office PowerPoint</Application>
  <PresentationFormat>Widescreen</PresentationFormat>
  <Slides>1</Slides>
  <Notes>1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WEEK OF: SEPT. 29, 2025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revision>26</cp:revision>
  <dcterms:created xsi:type="dcterms:W3CDTF">2013-07-15T20:26:40Z</dcterms:created>
  <dcterms:modified xsi:type="dcterms:W3CDTF">2025-09-28T20:33:12Z</dcterms:modified>
</cp:coreProperties>
</file>